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40" autoAdjust="0"/>
    <p:restoredTop sz="86727" autoAdjust="0"/>
  </p:normalViewPr>
  <p:slideViewPr>
    <p:cSldViewPr snapToGrid="0">
      <p:cViewPr varScale="1">
        <p:scale>
          <a:sx n="54" d="100"/>
          <a:sy n="54" d="100"/>
        </p:scale>
        <p:origin x="107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54D465-DD14-4891-AFC0-20B31943B2EC}" type="datetimeFigureOut">
              <a:rPr lang="en-GB" smtClean="0"/>
              <a:t>15/10/2020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908F94-B6CD-49BC-A1AB-75D974BF40DE}" type="slidenum">
              <a:rPr lang="en-GB" smtClean="0"/>
              <a:t>‹#›</a:t>
            </a:fld>
            <a:endParaRPr lang="en-GB"/>
          </a:p>
        </p:txBody>
      </p:sp>
    </p:spTree>
    <p:extLst>
      <p:ext uri="{BB962C8B-B14F-4D97-AF65-F5344CB8AC3E}">
        <p14:creationId xmlns:p14="http://schemas.microsoft.com/office/powerpoint/2010/main" val="1473730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Phytopathogenic fungi are known to have various enzymes that break down destroy the carbohydrate polymers that make up the building materials of the walls of cells. </a:t>
            </a:r>
          </a:p>
          <a:p>
            <a:endParaRPr lang="en-GB" dirty="0"/>
          </a:p>
        </p:txBody>
      </p:sp>
      <p:sp>
        <p:nvSpPr>
          <p:cNvPr id="4" name="Slide Number Placeholder 3"/>
          <p:cNvSpPr>
            <a:spLocks noGrp="1"/>
          </p:cNvSpPr>
          <p:nvPr>
            <p:ph type="sldNum" sz="quarter" idx="10"/>
          </p:nvPr>
        </p:nvSpPr>
        <p:spPr/>
        <p:txBody>
          <a:bodyPr/>
          <a:lstStyle/>
          <a:p>
            <a:fld id="{B8908F94-B6CD-49BC-A1AB-75D974BF40DE}" type="slidenum">
              <a:rPr lang="en-GB" smtClean="0"/>
              <a:t>2</a:t>
            </a:fld>
            <a:endParaRPr lang="en-GB"/>
          </a:p>
        </p:txBody>
      </p:sp>
    </p:spTree>
    <p:extLst>
      <p:ext uri="{BB962C8B-B14F-4D97-AF65-F5344CB8AC3E}">
        <p14:creationId xmlns:p14="http://schemas.microsoft.com/office/powerpoint/2010/main" val="2646356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The work of parasitic functions in destroying plants and crops has a significant impact on the global population in terms of the environment and the economy. </a:t>
            </a:r>
          </a:p>
          <a:p>
            <a:endParaRPr lang="en-GB" dirty="0"/>
          </a:p>
        </p:txBody>
      </p:sp>
      <p:sp>
        <p:nvSpPr>
          <p:cNvPr id="4" name="Slide Number Placeholder 3"/>
          <p:cNvSpPr>
            <a:spLocks noGrp="1"/>
          </p:cNvSpPr>
          <p:nvPr>
            <p:ph type="sldNum" sz="quarter" idx="10"/>
          </p:nvPr>
        </p:nvSpPr>
        <p:spPr/>
        <p:txBody>
          <a:bodyPr/>
          <a:lstStyle/>
          <a:p>
            <a:fld id="{B8908F94-B6CD-49BC-A1AB-75D974BF40DE}" type="slidenum">
              <a:rPr lang="en-GB" smtClean="0"/>
              <a:t>3</a:t>
            </a:fld>
            <a:endParaRPr lang="en-GB"/>
          </a:p>
        </p:txBody>
      </p:sp>
    </p:spTree>
    <p:extLst>
      <p:ext uri="{BB962C8B-B14F-4D97-AF65-F5344CB8AC3E}">
        <p14:creationId xmlns:p14="http://schemas.microsoft.com/office/powerpoint/2010/main" val="3163345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err="1"/>
              <a:t>Alternaria</a:t>
            </a:r>
            <a:r>
              <a:rPr lang="en-GB" dirty="0"/>
              <a:t> species are a major pathogen in plants and are known to have a significant impact within their ecosystem (</a:t>
            </a:r>
            <a:r>
              <a:rPr lang="en-GB" dirty="0" err="1"/>
              <a:t>Jaber</a:t>
            </a:r>
            <a:r>
              <a:rPr lang="en-GB" dirty="0"/>
              <a:t> &amp; </a:t>
            </a:r>
            <a:r>
              <a:rPr lang="en-GB" dirty="0" err="1"/>
              <a:t>Ownley</a:t>
            </a:r>
            <a:r>
              <a:rPr lang="en-GB" dirty="0"/>
              <a:t>, 2018). </a:t>
            </a:r>
          </a:p>
          <a:p>
            <a:endParaRPr lang="en-GB" dirty="0"/>
          </a:p>
        </p:txBody>
      </p:sp>
      <p:sp>
        <p:nvSpPr>
          <p:cNvPr id="4" name="Slide Number Placeholder 3"/>
          <p:cNvSpPr>
            <a:spLocks noGrp="1"/>
          </p:cNvSpPr>
          <p:nvPr>
            <p:ph type="sldNum" sz="quarter" idx="10"/>
          </p:nvPr>
        </p:nvSpPr>
        <p:spPr/>
        <p:txBody>
          <a:bodyPr/>
          <a:lstStyle/>
          <a:p>
            <a:fld id="{B8908F94-B6CD-49BC-A1AB-75D974BF40DE}" type="slidenum">
              <a:rPr lang="en-GB" smtClean="0"/>
              <a:t>4</a:t>
            </a:fld>
            <a:endParaRPr lang="en-GB"/>
          </a:p>
        </p:txBody>
      </p:sp>
    </p:spTree>
    <p:extLst>
      <p:ext uri="{BB962C8B-B14F-4D97-AF65-F5344CB8AC3E}">
        <p14:creationId xmlns:p14="http://schemas.microsoft.com/office/powerpoint/2010/main" val="17580899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Biological controls refer to alternative approaches towards the systematic prevention, mitigation and treatment of the harmful effects of fungicides and other chemical agents on plants and crops. </a:t>
            </a:r>
          </a:p>
          <a:p>
            <a:endParaRPr lang="en-GB" dirty="0"/>
          </a:p>
        </p:txBody>
      </p:sp>
      <p:sp>
        <p:nvSpPr>
          <p:cNvPr id="4" name="Slide Number Placeholder 3"/>
          <p:cNvSpPr>
            <a:spLocks noGrp="1"/>
          </p:cNvSpPr>
          <p:nvPr>
            <p:ph type="sldNum" sz="quarter" idx="10"/>
          </p:nvPr>
        </p:nvSpPr>
        <p:spPr/>
        <p:txBody>
          <a:bodyPr/>
          <a:lstStyle/>
          <a:p>
            <a:fld id="{B8908F94-B6CD-49BC-A1AB-75D974BF40DE}" type="slidenum">
              <a:rPr lang="en-GB" smtClean="0"/>
              <a:t>5</a:t>
            </a:fld>
            <a:endParaRPr lang="en-GB"/>
          </a:p>
        </p:txBody>
      </p:sp>
    </p:spTree>
    <p:extLst>
      <p:ext uri="{BB962C8B-B14F-4D97-AF65-F5344CB8AC3E}">
        <p14:creationId xmlns:p14="http://schemas.microsoft.com/office/powerpoint/2010/main" val="1152386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reduced use of chemicals in pest control in agriculture has led to an increase in the use of biocontrol agents. </a:t>
            </a:r>
          </a:p>
          <a:p>
            <a:r>
              <a:rPr lang="en-GB" dirty="0"/>
              <a:t>Bacterial biocontrol agents have played a critical role in reducing the adverse impact of chemicals on the environment. </a:t>
            </a:r>
          </a:p>
          <a:p>
            <a:endParaRPr lang="en-GB" dirty="0"/>
          </a:p>
        </p:txBody>
      </p:sp>
      <p:sp>
        <p:nvSpPr>
          <p:cNvPr id="4" name="Slide Number Placeholder 3"/>
          <p:cNvSpPr>
            <a:spLocks noGrp="1"/>
          </p:cNvSpPr>
          <p:nvPr>
            <p:ph type="sldNum" sz="quarter" idx="10"/>
          </p:nvPr>
        </p:nvSpPr>
        <p:spPr/>
        <p:txBody>
          <a:bodyPr/>
          <a:lstStyle/>
          <a:p>
            <a:fld id="{B8908F94-B6CD-49BC-A1AB-75D974BF40DE}" type="slidenum">
              <a:rPr lang="en-GB" smtClean="0"/>
              <a:t>6</a:t>
            </a:fld>
            <a:endParaRPr lang="en-GB"/>
          </a:p>
        </p:txBody>
      </p:sp>
    </p:spTree>
    <p:extLst>
      <p:ext uri="{BB962C8B-B14F-4D97-AF65-F5344CB8AC3E}">
        <p14:creationId xmlns:p14="http://schemas.microsoft.com/office/powerpoint/2010/main" val="2320873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Antagonistic activity of bacteria against </a:t>
            </a:r>
            <a:r>
              <a:rPr lang="en-GB" dirty="0" err="1"/>
              <a:t>Alternaria</a:t>
            </a:r>
            <a:r>
              <a:rPr lang="en-GB" dirty="0"/>
              <a:t> has been an area of significant focus over the years. </a:t>
            </a:r>
          </a:p>
          <a:p>
            <a:r>
              <a:rPr lang="en-GB" dirty="0"/>
              <a:t>These relationships have elicited a lot of interest because the genus is one of the most prevalent parasitic fungi affecting plants. </a:t>
            </a:r>
          </a:p>
          <a:p>
            <a:endParaRPr lang="en-GB" dirty="0"/>
          </a:p>
        </p:txBody>
      </p:sp>
      <p:sp>
        <p:nvSpPr>
          <p:cNvPr id="4" name="Slide Number Placeholder 3"/>
          <p:cNvSpPr>
            <a:spLocks noGrp="1"/>
          </p:cNvSpPr>
          <p:nvPr>
            <p:ph type="sldNum" sz="quarter" idx="10"/>
          </p:nvPr>
        </p:nvSpPr>
        <p:spPr/>
        <p:txBody>
          <a:bodyPr/>
          <a:lstStyle/>
          <a:p>
            <a:fld id="{B8908F94-B6CD-49BC-A1AB-75D974BF40DE}" type="slidenum">
              <a:rPr lang="en-GB" smtClean="0"/>
              <a:t>7</a:t>
            </a:fld>
            <a:endParaRPr lang="en-GB"/>
          </a:p>
        </p:txBody>
      </p:sp>
    </p:spTree>
    <p:extLst>
      <p:ext uri="{BB962C8B-B14F-4D97-AF65-F5344CB8AC3E}">
        <p14:creationId xmlns:p14="http://schemas.microsoft.com/office/powerpoint/2010/main" val="761147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There are various mechanisms of action that are exhibited by antagonistic bacteria including induction of plant resistance, biofilm formation, antibiosis, hydrolytic enzymes, suppression via </a:t>
            </a:r>
            <a:r>
              <a:rPr lang="en-GB" dirty="0" err="1"/>
              <a:t>sidephores</a:t>
            </a:r>
            <a:r>
              <a:rPr lang="en-GB" dirty="0"/>
              <a:t>, and competition for space and nutrients (</a:t>
            </a:r>
            <a:r>
              <a:rPr lang="en-GB" dirty="0" err="1"/>
              <a:t>Hiruma</a:t>
            </a:r>
            <a:r>
              <a:rPr lang="en-GB" dirty="0"/>
              <a:t> et. al., 2019). </a:t>
            </a:r>
          </a:p>
          <a:p>
            <a:endParaRPr lang="en-GB" dirty="0"/>
          </a:p>
        </p:txBody>
      </p:sp>
      <p:sp>
        <p:nvSpPr>
          <p:cNvPr id="4" name="Slide Number Placeholder 3"/>
          <p:cNvSpPr>
            <a:spLocks noGrp="1"/>
          </p:cNvSpPr>
          <p:nvPr>
            <p:ph type="sldNum" sz="quarter" idx="10"/>
          </p:nvPr>
        </p:nvSpPr>
        <p:spPr/>
        <p:txBody>
          <a:bodyPr/>
          <a:lstStyle/>
          <a:p>
            <a:fld id="{B8908F94-B6CD-49BC-A1AB-75D974BF40DE}" type="slidenum">
              <a:rPr lang="en-GB" smtClean="0"/>
              <a:t>8</a:t>
            </a:fld>
            <a:endParaRPr lang="en-GB"/>
          </a:p>
        </p:txBody>
      </p:sp>
    </p:spTree>
    <p:extLst>
      <p:ext uri="{BB962C8B-B14F-4D97-AF65-F5344CB8AC3E}">
        <p14:creationId xmlns:p14="http://schemas.microsoft.com/office/powerpoint/2010/main" val="7112634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In conclusion, the use of synthetic chemicals on curbing the spread of plant and crop disease as well as the growth of pathogens will remain one of the biggest threats to human health and the environment. </a:t>
            </a:r>
          </a:p>
          <a:p>
            <a:endParaRPr lang="en-GB" dirty="0"/>
          </a:p>
        </p:txBody>
      </p:sp>
      <p:sp>
        <p:nvSpPr>
          <p:cNvPr id="4" name="Slide Number Placeholder 3"/>
          <p:cNvSpPr>
            <a:spLocks noGrp="1"/>
          </p:cNvSpPr>
          <p:nvPr>
            <p:ph type="sldNum" sz="quarter" idx="10"/>
          </p:nvPr>
        </p:nvSpPr>
        <p:spPr/>
        <p:txBody>
          <a:bodyPr/>
          <a:lstStyle/>
          <a:p>
            <a:fld id="{B8908F94-B6CD-49BC-A1AB-75D974BF40DE}" type="slidenum">
              <a:rPr lang="en-GB" smtClean="0"/>
              <a:t>9</a:t>
            </a:fld>
            <a:endParaRPr lang="en-GB"/>
          </a:p>
        </p:txBody>
      </p:sp>
    </p:spTree>
    <p:extLst>
      <p:ext uri="{BB962C8B-B14F-4D97-AF65-F5344CB8AC3E}">
        <p14:creationId xmlns:p14="http://schemas.microsoft.com/office/powerpoint/2010/main" val="5224210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94EE6CE1-D2DD-437E-8C45-5FE332334932}" type="datetimeFigureOut">
              <a:rPr lang="en-GB" smtClean="0"/>
              <a:t>15/10/2020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B0D3DD-07F7-4E8F-AF15-54C4B0AC3B6A}"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1451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EE6CE1-D2DD-437E-8C45-5FE332334932}" type="datetimeFigureOut">
              <a:rPr lang="en-GB" smtClean="0"/>
              <a:t>15/10/2020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B0D3DD-07F7-4E8F-AF15-54C4B0AC3B6A}" type="slidenum">
              <a:rPr lang="en-GB" smtClean="0"/>
              <a:t>‹#›</a:t>
            </a:fld>
            <a:endParaRPr lang="en-GB"/>
          </a:p>
        </p:txBody>
      </p:sp>
    </p:spTree>
    <p:extLst>
      <p:ext uri="{BB962C8B-B14F-4D97-AF65-F5344CB8AC3E}">
        <p14:creationId xmlns:p14="http://schemas.microsoft.com/office/powerpoint/2010/main" val="2244315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4EE6CE1-D2DD-437E-8C45-5FE332334932}" type="datetimeFigureOut">
              <a:rPr lang="en-GB" smtClean="0"/>
              <a:t>15/10/2020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B0D3DD-07F7-4E8F-AF15-54C4B0AC3B6A}"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5162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4EE6CE1-D2DD-437E-8C45-5FE332334932}" type="datetimeFigureOut">
              <a:rPr lang="en-GB" smtClean="0"/>
              <a:t>15/10/2020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B0D3DD-07F7-4E8F-AF15-54C4B0AC3B6A}" type="slidenum">
              <a:rPr lang="en-GB" smtClean="0"/>
              <a:t>‹#›</a:t>
            </a:fld>
            <a:endParaRPr lang="en-GB"/>
          </a:p>
        </p:txBody>
      </p:sp>
    </p:spTree>
    <p:extLst>
      <p:ext uri="{BB962C8B-B14F-4D97-AF65-F5344CB8AC3E}">
        <p14:creationId xmlns:p14="http://schemas.microsoft.com/office/powerpoint/2010/main" val="1638372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EE6CE1-D2DD-437E-8C45-5FE332334932}" type="datetimeFigureOut">
              <a:rPr lang="en-GB" smtClean="0"/>
              <a:t>15/10/2020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8B0D3DD-07F7-4E8F-AF15-54C4B0AC3B6A}" type="slidenum">
              <a:rPr lang="en-GB" smtClean="0"/>
              <a:t>‹#›</a:t>
            </a:fld>
            <a:endParaRPr lang="en-GB"/>
          </a:p>
        </p:txBody>
      </p:sp>
    </p:spTree>
    <p:extLst>
      <p:ext uri="{BB962C8B-B14F-4D97-AF65-F5344CB8AC3E}">
        <p14:creationId xmlns:p14="http://schemas.microsoft.com/office/powerpoint/2010/main" val="2286595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EE6CE1-D2DD-437E-8C45-5FE332334932}" type="datetimeFigureOut">
              <a:rPr lang="en-GB" smtClean="0"/>
              <a:t>15/10/2020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8B0D3DD-07F7-4E8F-AF15-54C4B0AC3B6A}" type="slidenum">
              <a:rPr lang="en-GB" smtClean="0"/>
              <a:t>‹#›</a:t>
            </a:fld>
            <a:endParaRPr lang="en-GB"/>
          </a:p>
        </p:txBody>
      </p:sp>
    </p:spTree>
    <p:extLst>
      <p:ext uri="{BB962C8B-B14F-4D97-AF65-F5344CB8AC3E}">
        <p14:creationId xmlns:p14="http://schemas.microsoft.com/office/powerpoint/2010/main" val="3162651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EE6CE1-D2DD-437E-8C45-5FE332334932}" type="datetimeFigureOut">
              <a:rPr lang="en-GB" smtClean="0"/>
              <a:t>15/10/2020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8B0D3DD-07F7-4E8F-AF15-54C4B0AC3B6A}" type="slidenum">
              <a:rPr lang="en-GB" smtClean="0"/>
              <a:t>‹#›</a:t>
            </a:fld>
            <a:endParaRPr lang="en-GB"/>
          </a:p>
        </p:txBody>
      </p:sp>
    </p:spTree>
    <p:extLst>
      <p:ext uri="{BB962C8B-B14F-4D97-AF65-F5344CB8AC3E}">
        <p14:creationId xmlns:p14="http://schemas.microsoft.com/office/powerpoint/2010/main" val="2898293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4EE6CE1-D2DD-437E-8C45-5FE332334932}" type="datetimeFigureOut">
              <a:rPr lang="en-GB" smtClean="0"/>
              <a:t>15/10/2020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B0D3DD-07F7-4E8F-AF15-54C4B0AC3B6A}" type="slidenum">
              <a:rPr lang="en-GB" smtClean="0"/>
              <a:t>‹#›</a:t>
            </a:fld>
            <a:endParaRPr lang="en-GB"/>
          </a:p>
        </p:txBody>
      </p:sp>
    </p:spTree>
    <p:extLst>
      <p:ext uri="{BB962C8B-B14F-4D97-AF65-F5344CB8AC3E}">
        <p14:creationId xmlns:p14="http://schemas.microsoft.com/office/powerpoint/2010/main" val="1898883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EE6CE1-D2DD-437E-8C45-5FE332334932}" type="datetimeFigureOut">
              <a:rPr lang="en-GB" smtClean="0"/>
              <a:t>15/10/2020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B0D3DD-07F7-4E8F-AF15-54C4B0AC3B6A}"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0729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EE6CE1-D2DD-437E-8C45-5FE332334932}" type="datetimeFigureOut">
              <a:rPr lang="en-GB" smtClean="0"/>
              <a:t>15/10/2020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B0D3DD-07F7-4E8F-AF15-54C4B0AC3B6A}" type="slidenum">
              <a:rPr lang="en-GB" smtClean="0"/>
              <a:t>‹#›</a:t>
            </a:fld>
            <a:endParaRPr lang="en-GB"/>
          </a:p>
        </p:txBody>
      </p:sp>
    </p:spTree>
    <p:extLst>
      <p:ext uri="{BB962C8B-B14F-4D97-AF65-F5344CB8AC3E}">
        <p14:creationId xmlns:p14="http://schemas.microsoft.com/office/powerpoint/2010/main" val="401110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EE6CE1-D2DD-437E-8C45-5FE332334932}" type="datetimeFigureOut">
              <a:rPr lang="en-GB" smtClean="0"/>
              <a:t>15/10/2020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B0D3DD-07F7-4E8F-AF15-54C4B0AC3B6A}"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6762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4EE6CE1-D2DD-437E-8C45-5FE332334932}" type="datetimeFigureOut">
              <a:rPr lang="en-GB" smtClean="0"/>
              <a:t>15/10/2020</a:t>
            </a:fld>
            <a:endParaRPr lang="en-GB"/>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A8B0D3DD-07F7-4E8F-AF15-54C4B0AC3B6A}" type="slidenum">
              <a:rPr lang="en-GB" smtClean="0"/>
              <a:t>‹#›</a:t>
            </a:fld>
            <a:endParaRPr lang="en-GB"/>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165970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dirty="0"/>
              <a:t>Phytopathogenic Fungi</a:t>
            </a:r>
            <a:br>
              <a:rPr lang="en-GB" dirty="0"/>
            </a:br>
            <a:endParaRPr lang="en-GB" dirty="0"/>
          </a:p>
        </p:txBody>
      </p:sp>
      <p:sp>
        <p:nvSpPr>
          <p:cNvPr id="3" name="Subtitle 2"/>
          <p:cNvSpPr>
            <a:spLocks noGrp="1"/>
          </p:cNvSpPr>
          <p:nvPr>
            <p:ph type="subTitle" idx="1"/>
          </p:nvPr>
        </p:nvSpPr>
        <p:spPr>
          <a:xfrm>
            <a:off x="8383604" y="4960137"/>
            <a:ext cx="3808396" cy="1463040"/>
          </a:xfrm>
        </p:spPr>
        <p:txBody>
          <a:bodyPr>
            <a:normAutofit/>
          </a:bodyPr>
          <a:lstStyle/>
          <a:p>
            <a:r>
              <a:rPr lang="en-GB" dirty="0"/>
              <a:t>Name of Student:</a:t>
            </a:r>
            <a:br>
              <a:rPr lang="en-GB" dirty="0"/>
            </a:br>
            <a:r>
              <a:rPr lang="en-GB" dirty="0"/>
              <a:t>Institutional Affiliation:</a:t>
            </a:r>
          </a:p>
          <a:p>
            <a:r>
              <a:rPr lang="en-GB" dirty="0"/>
              <a:t>Dr</a:t>
            </a:r>
            <a:br>
              <a:rPr lang="en-GB" dirty="0"/>
            </a:br>
            <a:endParaRPr lang="en-GB" dirty="0"/>
          </a:p>
        </p:txBody>
      </p:sp>
    </p:spTree>
    <p:extLst>
      <p:ext uri="{BB962C8B-B14F-4D97-AF65-F5344CB8AC3E}">
        <p14:creationId xmlns:p14="http://schemas.microsoft.com/office/powerpoint/2010/main" val="3201815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Phytopathogenic Fungi</a:t>
            </a:r>
          </a:p>
        </p:txBody>
      </p:sp>
      <p:sp>
        <p:nvSpPr>
          <p:cNvPr id="3" name="Content Placeholder 2"/>
          <p:cNvSpPr>
            <a:spLocks noGrp="1"/>
          </p:cNvSpPr>
          <p:nvPr>
            <p:ph idx="1"/>
          </p:nvPr>
        </p:nvSpPr>
        <p:spPr>
          <a:xfrm>
            <a:off x="1024128" y="2413000"/>
            <a:ext cx="9720073" cy="3896360"/>
          </a:xfrm>
        </p:spPr>
        <p:txBody>
          <a:bodyPr/>
          <a:lstStyle/>
          <a:p>
            <a:r>
              <a:rPr lang="en-GB" dirty="0"/>
              <a:t>The enzymes of the parasitic fungi usually penetrate into the walls of the cells and feed on its nutrients as the first step of the breakdown (Jiang et al., 2017). </a:t>
            </a:r>
          </a:p>
          <a:p>
            <a:r>
              <a:rPr lang="en-GB" dirty="0"/>
              <a:t>The enzymes are very active in some necrotrophic parasites that they degrade a significant portion of the wall of the cell (Gupta et al. 2020).</a:t>
            </a:r>
          </a:p>
        </p:txBody>
      </p:sp>
    </p:spTree>
    <p:extLst>
      <p:ext uri="{BB962C8B-B14F-4D97-AF65-F5344CB8AC3E}">
        <p14:creationId xmlns:p14="http://schemas.microsoft.com/office/powerpoint/2010/main" val="1299545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1092200"/>
            <a:ext cx="9720072" cy="850900"/>
          </a:xfrm>
        </p:spPr>
        <p:txBody>
          <a:bodyPr>
            <a:normAutofit fontScale="90000"/>
          </a:bodyPr>
          <a:lstStyle/>
          <a:p>
            <a:r>
              <a:rPr lang="en-GB" sz="5300" b="1" dirty="0"/>
              <a:t>Chemical Control of Phytopathogenic Fungi  </a:t>
            </a:r>
            <a:br>
              <a:rPr lang="en-GB" b="1" dirty="0"/>
            </a:br>
            <a:endParaRPr lang="en-GB" dirty="0"/>
          </a:p>
        </p:txBody>
      </p:sp>
      <p:sp>
        <p:nvSpPr>
          <p:cNvPr id="3" name="Content Placeholder 2"/>
          <p:cNvSpPr>
            <a:spLocks noGrp="1"/>
          </p:cNvSpPr>
          <p:nvPr>
            <p:ph idx="1"/>
          </p:nvPr>
        </p:nvSpPr>
        <p:spPr>
          <a:xfrm>
            <a:off x="1024128" y="2552700"/>
            <a:ext cx="9720073" cy="3756660"/>
          </a:xfrm>
        </p:spPr>
        <p:txBody>
          <a:bodyPr/>
          <a:lstStyle/>
          <a:p>
            <a:r>
              <a:rPr lang="en-GB" dirty="0"/>
              <a:t>Phytopathogenic fungi should be controlled within a balanced framework to reduce their impact on plants and crops (</a:t>
            </a:r>
            <a:r>
              <a:rPr lang="en-GB" dirty="0" err="1"/>
              <a:t>Syrova</a:t>
            </a:r>
            <a:r>
              <a:rPr lang="en-GB" dirty="0"/>
              <a:t> et al., 2019). </a:t>
            </a:r>
          </a:p>
          <a:p>
            <a:r>
              <a:rPr lang="en-GB" dirty="0"/>
              <a:t>Fungicides have been used to protect plants against disease attack by fungi for a very long period (</a:t>
            </a:r>
            <a:r>
              <a:rPr lang="en-GB" dirty="0" err="1"/>
              <a:t>Martínez</a:t>
            </a:r>
            <a:r>
              <a:rPr lang="en-GB" dirty="0"/>
              <a:t> et al., 2017). </a:t>
            </a:r>
          </a:p>
        </p:txBody>
      </p:sp>
    </p:spTree>
    <p:extLst>
      <p:ext uri="{BB962C8B-B14F-4D97-AF65-F5344CB8AC3E}">
        <p14:creationId xmlns:p14="http://schemas.microsoft.com/office/powerpoint/2010/main" val="3699139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457200"/>
            <a:ext cx="9720072" cy="1627632"/>
          </a:xfrm>
        </p:spPr>
        <p:txBody>
          <a:bodyPr/>
          <a:lstStyle/>
          <a:p>
            <a:r>
              <a:rPr lang="en-GB" b="1" dirty="0" err="1"/>
              <a:t>Alternaria</a:t>
            </a:r>
            <a:endParaRPr lang="en-GB" b="1" dirty="0"/>
          </a:p>
        </p:txBody>
      </p:sp>
      <p:sp>
        <p:nvSpPr>
          <p:cNvPr id="3" name="Content Placeholder 2"/>
          <p:cNvSpPr>
            <a:spLocks noGrp="1"/>
          </p:cNvSpPr>
          <p:nvPr>
            <p:ph idx="1"/>
          </p:nvPr>
        </p:nvSpPr>
        <p:spPr/>
        <p:txBody>
          <a:bodyPr/>
          <a:lstStyle/>
          <a:p>
            <a:r>
              <a:rPr lang="en-GB" dirty="0" err="1"/>
              <a:t>Alternaria</a:t>
            </a:r>
            <a:r>
              <a:rPr lang="en-GB" dirty="0"/>
              <a:t> is also a genus belonging to the ascomycete fungi. </a:t>
            </a:r>
          </a:p>
          <a:p>
            <a:r>
              <a:rPr lang="en-GB" dirty="0" err="1"/>
              <a:t>Alternaria</a:t>
            </a:r>
            <a:r>
              <a:rPr lang="en-GB" dirty="0"/>
              <a:t> are common allergens in human beings and sometimes lead to asthma by causing hypersensitivity reactions or hay fever (Gabriel et al., 2016). </a:t>
            </a:r>
          </a:p>
          <a:p>
            <a:r>
              <a:rPr lang="en-GB" dirty="0"/>
              <a:t>The allergens usually cause opportunistic infections in immunocompromised individuals such as persons suffering from AIDS. </a:t>
            </a:r>
          </a:p>
        </p:txBody>
      </p:sp>
    </p:spTree>
    <p:extLst>
      <p:ext uri="{BB962C8B-B14F-4D97-AF65-F5344CB8AC3E}">
        <p14:creationId xmlns:p14="http://schemas.microsoft.com/office/powerpoint/2010/main" val="1912429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Biological Control of Phytopathogenic Fungi</a:t>
            </a:r>
          </a:p>
        </p:txBody>
      </p:sp>
      <p:sp>
        <p:nvSpPr>
          <p:cNvPr id="3" name="Content Placeholder 2"/>
          <p:cNvSpPr>
            <a:spLocks noGrp="1"/>
          </p:cNvSpPr>
          <p:nvPr>
            <p:ph idx="1"/>
          </p:nvPr>
        </p:nvSpPr>
        <p:spPr>
          <a:xfrm>
            <a:off x="1024128" y="2578100"/>
            <a:ext cx="9720073" cy="3731260"/>
          </a:xfrm>
        </p:spPr>
        <p:txBody>
          <a:bodyPr/>
          <a:lstStyle/>
          <a:p>
            <a:r>
              <a:rPr lang="en-GB" dirty="0"/>
              <a:t>In a more specific sense, biocontrol refers to the suppression of disease in plants through the application of biological agents to a host plant, crop or animal to prevent the development of pathogen or disease (Jaber &amp; </a:t>
            </a:r>
            <a:r>
              <a:rPr lang="en-GB" dirty="0" err="1"/>
              <a:t>Ownley</a:t>
            </a:r>
            <a:r>
              <a:rPr lang="en-GB" dirty="0"/>
              <a:t>, 2018). </a:t>
            </a:r>
          </a:p>
        </p:txBody>
      </p:sp>
    </p:spTree>
    <p:extLst>
      <p:ext uri="{BB962C8B-B14F-4D97-AF65-F5344CB8AC3E}">
        <p14:creationId xmlns:p14="http://schemas.microsoft.com/office/powerpoint/2010/main" val="62825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Bacteria as Biocontrol Agents Against Fungi</a:t>
            </a:r>
          </a:p>
        </p:txBody>
      </p:sp>
      <p:sp>
        <p:nvSpPr>
          <p:cNvPr id="3" name="Content Placeholder 2"/>
          <p:cNvSpPr>
            <a:spLocks noGrp="1"/>
          </p:cNvSpPr>
          <p:nvPr>
            <p:ph idx="1"/>
          </p:nvPr>
        </p:nvSpPr>
        <p:spPr>
          <a:xfrm>
            <a:off x="1024128" y="2540000"/>
            <a:ext cx="9720073" cy="3769360"/>
          </a:xfrm>
        </p:spPr>
        <p:txBody>
          <a:bodyPr>
            <a:normAutofit/>
          </a:bodyPr>
          <a:lstStyle/>
          <a:p>
            <a:r>
              <a:rPr lang="en-GB" dirty="0"/>
              <a:t>Sustainable plant disease control calls for the continued use of measures that are friendly to the environment. </a:t>
            </a:r>
          </a:p>
          <a:p>
            <a:r>
              <a:rPr lang="en-GB" dirty="0"/>
              <a:t>Efficient antagonists must be obtained, however, for biocontrol to be possible through such mechanisms. </a:t>
            </a:r>
          </a:p>
          <a:p>
            <a:r>
              <a:rPr lang="en-GB" dirty="0"/>
              <a:t>Soil microorganisms coexist with plants and sometimes interfere with their performance within the ecosystem. </a:t>
            </a:r>
          </a:p>
        </p:txBody>
      </p:sp>
    </p:spTree>
    <p:extLst>
      <p:ext uri="{BB962C8B-B14F-4D97-AF65-F5344CB8AC3E}">
        <p14:creationId xmlns:p14="http://schemas.microsoft.com/office/powerpoint/2010/main" val="3898837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Antagonistic Activity of Bacteria Against Alternaria</a:t>
            </a:r>
          </a:p>
        </p:txBody>
      </p:sp>
      <p:sp>
        <p:nvSpPr>
          <p:cNvPr id="3" name="Content Placeholder 2"/>
          <p:cNvSpPr>
            <a:spLocks noGrp="1"/>
          </p:cNvSpPr>
          <p:nvPr>
            <p:ph idx="1"/>
          </p:nvPr>
        </p:nvSpPr>
        <p:spPr>
          <a:xfrm>
            <a:off x="1024128" y="2565400"/>
            <a:ext cx="9720073" cy="3743960"/>
          </a:xfrm>
        </p:spPr>
        <p:txBody>
          <a:bodyPr>
            <a:normAutofit/>
          </a:bodyPr>
          <a:lstStyle/>
          <a:p>
            <a:r>
              <a:rPr lang="en-GB" dirty="0"/>
              <a:t>The </a:t>
            </a:r>
            <a:r>
              <a:rPr lang="en-GB" dirty="0" err="1"/>
              <a:t>phylloplane</a:t>
            </a:r>
            <a:r>
              <a:rPr lang="en-GB" dirty="0"/>
              <a:t> is a source of antagonists in addition to rhizosphere (</a:t>
            </a:r>
            <a:r>
              <a:rPr lang="en-GB" dirty="0" err="1"/>
              <a:t>Hiruma</a:t>
            </a:r>
            <a:r>
              <a:rPr lang="en-GB" dirty="0"/>
              <a:t> et. al., 2019). </a:t>
            </a:r>
          </a:p>
          <a:p>
            <a:r>
              <a:rPr lang="en-GB" dirty="0"/>
              <a:t>Bacteria from this area re still very underutilized, compared to </a:t>
            </a:r>
            <a:r>
              <a:rPr lang="en-GB" dirty="0" err="1"/>
              <a:t>rhizobacteria</a:t>
            </a:r>
            <a:r>
              <a:rPr lang="en-GB" dirty="0"/>
              <a:t>, as biological control agents for fungi. </a:t>
            </a:r>
          </a:p>
          <a:p>
            <a:r>
              <a:rPr lang="en-GB" dirty="0"/>
              <a:t>Bacteria that colonize the shoots, in addition, have been observed to show a better chance of survival and multiplication in an environment such as the soil where there is good nutrition. </a:t>
            </a:r>
          </a:p>
        </p:txBody>
      </p:sp>
    </p:spTree>
    <p:extLst>
      <p:ext uri="{BB962C8B-B14F-4D97-AF65-F5344CB8AC3E}">
        <p14:creationId xmlns:p14="http://schemas.microsoft.com/office/powerpoint/2010/main" val="1355863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Mode of Action Against Phytopathogenic Fungi</a:t>
            </a:r>
          </a:p>
        </p:txBody>
      </p:sp>
      <p:sp>
        <p:nvSpPr>
          <p:cNvPr id="3" name="Content Placeholder 2"/>
          <p:cNvSpPr>
            <a:spLocks noGrp="1"/>
          </p:cNvSpPr>
          <p:nvPr>
            <p:ph idx="1"/>
          </p:nvPr>
        </p:nvSpPr>
        <p:spPr>
          <a:xfrm>
            <a:off x="1024128" y="2552700"/>
            <a:ext cx="9720073" cy="3756660"/>
          </a:xfrm>
        </p:spPr>
        <p:txBody>
          <a:bodyPr>
            <a:normAutofit/>
          </a:bodyPr>
          <a:lstStyle/>
          <a:p>
            <a:r>
              <a:rPr lang="en-GB" dirty="0"/>
              <a:t>Some of these modes happen in complementarity with other mechanisms to allow for effective prevention of disease and growth of pathogens. </a:t>
            </a:r>
          </a:p>
          <a:p>
            <a:r>
              <a:rPr lang="en-GB" dirty="0"/>
              <a:t>These various mechanisms suppress </a:t>
            </a:r>
            <a:r>
              <a:rPr lang="en-GB" dirty="0" err="1"/>
              <a:t>phytopathogen</a:t>
            </a:r>
            <a:r>
              <a:rPr lang="en-GB" dirty="0"/>
              <a:t> growth that impacts various plants and crops. </a:t>
            </a:r>
          </a:p>
          <a:p>
            <a:r>
              <a:rPr lang="en-GB" dirty="0"/>
              <a:t>It becomes essential, therefore, for any approach in biological control to consider all factors to implement a framework that will not only give positive results but also ensure sustainability. </a:t>
            </a:r>
          </a:p>
        </p:txBody>
      </p:sp>
    </p:spTree>
    <p:extLst>
      <p:ext uri="{BB962C8B-B14F-4D97-AF65-F5344CB8AC3E}">
        <p14:creationId xmlns:p14="http://schemas.microsoft.com/office/powerpoint/2010/main" val="2743967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Conclusion</a:t>
            </a:r>
          </a:p>
        </p:txBody>
      </p:sp>
      <p:sp>
        <p:nvSpPr>
          <p:cNvPr id="3" name="Content Placeholder 2"/>
          <p:cNvSpPr>
            <a:spLocks noGrp="1"/>
          </p:cNvSpPr>
          <p:nvPr>
            <p:ph idx="1"/>
          </p:nvPr>
        </p:nvSpPr>
        <p:spPr>
          <a:xfrm>
            <a:off x="1024128" y="2298700"/>
            <a:ext cx="9720073" cy="4010660"/>
          </a:xfrm>
        </p:spPr>
        <p:txBody>
          <a:bodyPr/>
          <a:lstStyle/>
          <a:p>
            <a:r>
              <a:rPr lang="en-GB" dirty="0"/>
              <a:t>There is a necessity for continued regulatory restrictions to reduce the use of chemical compounds to enhance agriculture. </a:t>
            </a:r>
          </a:p>
          <a:p>
            <a:r>
              <a:rPr lang="en-GB" dirty="0"/>
              <a:t>The development of various alternatives to chemical prevention of pathogens is increasingly leading to the growth of the biological control of phytopathogenic fungi. </a:t>
            </a:r>
          </a:p>
        </p:txBody>
      </p:sp>
    </p:spTree>
    <p:extLst>
      <p:ext uri="{BB962C8B-B14F-4D97-AF65-F5344CB8AC3E}">
        <p14:creationId xmlns:p14="http://schemas.microsoft.com/office/powerpoint/2010/main" val="40543175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27</TotalTime>
  <Words>764</Words>
  <Application>Microsoft Office PowerPoint</Application>
  <PresentationFormat>شاشة عريضة</PresentationFormat>
  <Paragraphs>48</Paragraphs>
  <Slides>9</Slides>
  <Notes>8</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9</vt:i4>
      </vt:variant>
    </vt:vector>
  </HeadingPairs>
  <TitlesOfParts>
    <vt:vector size="14" baseType="lpstr">
      <vt:lpstr>Calibri</vt:lpstr>
      <vt:lpstr>Tw Cen MT</vt:lpstr>
      <vt:lpstr>Tw Cen MT Condensed</vt:lpstr>
      <vt:lpstr>Wingdings 3</vt:lpstr>
      <vt:lpstr>Integral</vt:lpstr>
      <vt:lpstr>Phytopathogenic Fungi </vt:lpstr>
      <vt:lpstr>Phytopathogenic Fungi</vt:lpstr>
      <vt:lpstr>Chemical Control of Phytopathogenic Fungi   </vt:lpstr>
      <vt:lpstr>Alternaria</vt:lpstr>
      <vt:lpstr>Biological Control of Phytopathogenic Fungi</vt:lpstr>
      <vt:lpstr>Bacteria as Biocontrol Agents Against Fungi</vt:lpstr>
      <vt:lpstr>Antagonistic Activity of Bacteria Against Alternaria</vt:lpstr>
      <vt:lpstr>Mode of Action Against Phytopathogenic Fungi</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Phytopathogenic Fungi </dc:title>
  <dc:creator>cardimore avwonda</dc:creator>
  <cp:lastModifiedBy>Ahmad S</cp:lastModifiedBy>
  <cp:revision>15</cp:revision>
  <dcterms:created xsi:type="dcterms:W3CDTF">2020-03-31T18:57:15Z</dcterms:created>
  <dcterms:modified xsi:type="dcterms:W3CDTF">2020-10-15T13:14:08Z</dcterms:modified>
</cp:coreProperties>
</file>